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sv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NEA_recycling_bins,_Orchard_Road.JPG" TargetMode="External"/><Relationship Id="rId2" Type="http://schemas.openxmlformats.org/officeDocument/2006/relationships/hyperlink" Target="https://en.wikipedia.org/wiki/File:Garbage_containers_at_fuchu_city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.wikipedia.org/wiki/Datei:Mueltrennung-Italien-Maiori-2019.jpg" TargetMode="External"/><Relationship Id="rId5" Type="http://schemas.openxmlformats.org/officeDocument/2006/relationships/hyperlink" Target="http://images.china.cn/site1007/2019-07/09/070aa828-3699-4f77-bdda-2ba15d405e6a.jpg" TargetMode="External"/><Relationship Id="rId4" Type="http://schemas.openxmlformats.org/officeDocument/2006/relationships/hyperlink" Target="https://en.wikipedia.org/wiki/File:Waste_sorting_in_Porto_Venere.jp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571BDF-2D4A-4649-B156-794D3CE697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Hans-HK" dirty="0"/>
              <a:t>Waste Sorter</a:t>
            </a:r>
            <a:endParaRPr lang="zh-Hans-HK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212641B-93A4-43B4-899A-F5554C2EF2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Hans-HK" dirty="0"/>
              <a:t>Von Team Scheming Frogs</a:t>
            </a:r>
            <a:endParaRPr lang="zh-Hans-HK" altLang="en-US" dirty="0"/>
          </a:p>
          <a:p>
            <a:endParaRPr lang="zh-Hans-HK" altLang="en-US" dirty="0"/>
          </a:p>
        </p:txBody>
      </p:sp>
    </p:spTree>
    <p:extLst>
      <p:ext uri="{BB962C8B-B14F-4D97-AF65-F5344CB8AC3E}">
        <p14:creationId xmlns:p14="http://schemas.microsoft.com/office/powerpoint/2010/main" val="2584700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90D2EA-13BB-4123-9EFB-589699BB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altLang="zh-Hans-HK" dirty="0"/>
            </a:br>
            <a:r>
              <a:rPr lang="en-US" altLang="zh-Hans-HK" dirty="0"/>
              <a:t>Reference</a:t>
            </a:r>
            <a:endParaRPr lang="zh-Hans-HK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FB602A-21C9-4E94-880A-485CCB7F2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ans-HK" dirty="0">
                <a:hlinkClick r:id="rId2"/>
              </a:rPr>
              <a:t>https://en.wikipedia.org/wiki/File:Garbage_containers_at_fuchu_city.jpg</a:t>
            </a:r>
            <a:endParaRPr lang="en-US" altLang="zh-Hans-HK" dirty="0"/>
          </a:p>
          <a:p>
            <a:r>
              <a:rPr lang="en-US" altLang="zh-Hans-HK" dirty="0">
                <a:hlinkClick r:id="rId3"/>
              </a:rPr>
              <a:t>https://en.wikipedia.org/wiki/File:NEA_recycling_bins,_Orchard_Road.JPG</a:t>
            </a:r>
            <a:endParaRPr lang="en-US" altLang="zh-Hans-HK" dirty="0"/>
          </a:p>
          <a:p>
            <a:r>
              <a:rPr lang="en-US" altLang="zh-Hans-HK" dirty="0">
                <a:hlinkClick r:id="rId4"/>
              </a:rPr>
              <a:t>https://en.wikipedia.org/wiki/File:Waste_sorting_in_Porto_Venere.jpg</a:t>
            </a:r>
            <a:endParaRPr lang="en-US" altLang="zh-Hans-HK" dirty="0"/>
          </a:p>
          <a:p>
            <a:r>
              <a:rPr lang="en-US" altLang="zh-Hans-HK" dirty="0">
                <a:hlinkClick r:id="rId5"/>
              </a:rPr>
              <a:t>http://images.china.cn/site1007/2019-07/09/070aa828-3699-4f77-bdda-2ba15d405e6a.jpg</a:t>
            </a:r>
            <a:endParaRPr lang="en-US" altLang="zh-Hans-HK" dirty="0"/>
          </a:p>
          <a:p>
            <a:r>
              <a:rPr lang="en-US" altLang="zh-Hans-HK" dirty="0">
                <a:hlinkClick r:id="rId6"/>
              </a:rPr>
              <a:t>https://de.wikipedia.org/wiki/Datei:Mueltrennung-Italien-Maiori-2019.jpg</a:t>
            </a:r>
            <a:endParaRPr lang="zh-Hans-HK" altLang="en-US" dirty="0"/>
          </a:p>
          <a:p>
            <a:endParaRPr lang="zh-Hans-HK" altLang="en-US" dirty="0"/>
          </a:p>
        </p:txBody>
      </p:sp>
    </p:spTree>
    <p:extLst>
      <p:ext uri="{BB962C8B-B14F-4D97-AF65-F5344CB8AC3E}">
        <p14:creationId xmlns:p14="http://schemas.microsoft.com/office/powerpoint/2010/main" val="1935491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61ED58-BF27-49F2-9F0D-5BEEA9119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-HK" sz="4400" dirty="0"/>
              <a:t>Pain point</a:t>
            </a:r>
            <a:endParaRPr lang="zh-Hans-HK" altLang="en-US" sz="44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7E3F4D-9468-47D0-AE12-15DB9DB04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ans-HK" sz="2400" dirty="0"/>
              <a:t>1.4 Billion people visited another country in 2018</a:t>
            </a:r>
          </a:p>
          <a:p>
            <a:r>
              <a:rPr lang="en-US" altLang="zh-Hans-HK" sz="2400" dirty="0"/>
              <a:t>The tourists have problem to throw the garbage into correct bin</a:t>
            </a:r>
          </a:p>
          <a:p>
            <a:r>
              <a:rPr lang="en-US" altLang="zh-Hans-HK" sz="2400" dirty="0"/>
              <a:t>Higher costs for government to sort out the unsorted trash</a:t>
            </a:r>
          </a:p>
          <a:p>
            <a:endParaRPr lang="zh-Hans-HK" altLang="en-US" dirty="0"/>
          </a:p>
        </p:txBody>
      </p:sp>
    </p:spTree>
    <p:extLst>
      <p:ext uri="{BB962C8B-B14F-4D97-AF65-F5344CB8AC3E}">
        <p14:creationId xmlns:p14="http://schemas.microsoft.com/office/powerpoint/2010/main" val="2173709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61ED58-BF27-49F2-9F0D-5BEEA9119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-HK" sz="4400" dirty="0"/>
              <a:t>Different recycle system in the world</a:t>
            </a:r>
            <a:endParaRPr lang="zh-Hans-HK" altLang="en-US" sz="44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7E3F4D-9468-47D0-AE12-15DB9DB04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157" y="2405354"/>
            <a:ext cx="1751959" cy="779706"/>
          </a:xfrm>
        </p:spPr>
        <p:txBody>
          <a:bodyPr/>
          <a:lstStyle/>
          <a:p>
            <a:r>
              <a:rPr lang="en-US" altLang="zh-Hans-HK" dirty="0"/>
              <a:t>Italy</a:t>
            </a:r>
          </a:p>
          <a:p>
            <a:endParaRPr lang="zh-Hans-HK" altLang="en-US" dirty="0"/>
          </a:p>
        </p:txBody>
      </p:sp>
      <p:pic>
        <p:nvPicPr>
          <p:cNvPr id="4" name="内容占位符 4" descr="建筑的摆设布局&#10;&#10;描述已自动生成">
            <a:extLst>
              <a:ext uri="{FF2B5EF4-FFF2-40B4-BE49-F238E27FC236}">
                <a16:creationId xmlns:a16="http://schemas.microsoft.com/office/drawing/2014/main" id="{FEB2546A-4DD9-49CD-9CB1-86A220E4F3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69" b="19539"/>
          <a:stretch/>
        </p:blipFill>
        <p:spPr>
          <a:xfrm>
            <a:off x="446157" y="2909694"/>
            <a:ext cx="5600549" cy="350111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D9A10A37-7366-450D-9780-2739F9AB87DD}"/>
              </a:ext>
            </a:extLst>
          </p:cNvPr>
          <p:cNvSpPr txBox="1">
            <a:spLocks/>
          </p:cNvSpPr>
          <p:nvPr/>
        </p:nvSpPr>
        <p:spPr>
          <a:xfrm>
            <a:off x="6593915" y="2462331"/>
            <a:ext cx="1751959" cy="779706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ans-HK" dirty="0"/>
              <a:t>Singapore</a:t>
            </a:r>
          </a:p>
          <a:p>
            <a:endParaRPr lang="zh-Hans-HK" altLang="en-US" dirty="0"/>
          </a:p>
        </p:txBody>
      </p:sp>
      <p:pic>
        <p:nvPicPr>
          <p:cNvPr id="6" name="内容占位符 4" descr="图片包含 容器, 红色, 桌子, 街道&#10;&#10;描述已自动生成">
            <a:extLst>
              <a:ext uri="{FF2B5EF4-FFF2-40B4-BE49-F238E27FC236}">
                <a16:creationId xmlns:a16="http://schemas.microsoft.com/office/drawing/2014/main" id="{E94AC471-0774-4FF5-BF62-37ECF09824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915" y="2909694"/>
            <a:ext cx="4695188" cy="352139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5676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61ED58-BF27-49F2-9F0D-5BEEA9119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-HK" dirty="0"/>
              <a:t>Different recycle system in the world</a:t>
            </a:r>
            <a:endParaRPr lang="zh-Hans-HK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7E3F4D-9468-47D0-AE12-15DB9DB04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157" y="2405354"/>
            <a:ext cx="1751959" cy="779706"/>
          </a:xfrm>
        </p:spPr>
        <p:txBody>
          <a:bodyPr/>
          <a:lstStyle/>
          <a:p>
            <a:r>
              <a:rPr lang="en-US" altLang="zh-Hans-HK" dirty="0"/>
              <a:t>Japan</a:t>
            </a:r>
          </a:p>
          <a:p>
            <a:endParaRPr lang="zh-Hans-HK" altLang="en-US" dirty="0"/>
          </a:p>
        </p:txBody>
      </p:sp>
      <p:pic>
        <p:nvPicPr>
          <p:cNvPr id="5" name="内容占位符 4" descr="图片包含 建筑, 户外, 路, 街道&#10;&#10;描述已自动生成">
            <a:extLst>
              <a:ext uri="{FF2B5EF4-FFF2-40B4-BE49-F238E27FC236}">
                <a16:creationId xmlns:a16="http://schemas.microsoft.com/office/drawing/2014/main" id="{A0928E14-BBCF-4B8C-9242-96CA46D93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38" y="2950235"/>
            <a:ext cx="4859382" cy="353823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6" name="内容占位符 4" descr="图片包含 桌子, 食物, 柜台&#10;&#10;描述已自动生成">
            <a:extLst>
              <a:ext uri="{FF2B5EF4-FFF2-40B4-BE49-F238E27FC236}">
                <a16:creationId xmlns:a16="http://schemas.microsoft.com/office/drawing/2014/main" id="{FC50A59C-071C-45D6-91FF-E9BCEC6465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01"/>
          <a:stretch/>
        </p:blipFill>
        <p:spPr>
          <a:xfrm>
            <a:off x="5896113" y="2950234"/>
            <a:ext cx="5939351" cy="349798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6617A9F0-D1EB-4B2E-A88D-8A9BC8122F79}"/>
              </a:ext>
            </a:extLst>
          </p:cNvPr>
          <p:cNvSpPr txBox="1">
            <a:spLocks/>
          </p:cNvSpPr>
          <p:nvPr/>
        </p:nvSpPr>
        <p:spPr>
          <a:xfrm>
            <a:off x="5845301" y="2405354"/>
            <a:ext cx="1751959" cy="779706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ans-HK" dirty="0"/>
              <a:t>China</a:t>
            </a:r>
          </a:p>
          <a:p>
            <a:endParaRPr lang="zh-Hans-HK" altLang="en-US" dirty="0"/>
          </a:p>
        </p:txBody>
      </p:sp>
    </p:spTree>
    <p:extLst>
      <p:ext uri="{BB962C8B-B14F-4D97-AF65-F5344CB8AC3E}">
        <p14:creationId xmlns:p14="http://schemas.microsoft.com/office/powerpoint/2010/main" val="1466946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90D2EA-13BB-4123-9EFB-589699BB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-HK" dirty="0"/>
              <a:t>Solution</a:t>
            </a:r>
            <a:endParaRPr lang="zh-Hans-HK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FB602A-21C9-4E94-880A-485CCB7F2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136835" cy="3636511"/>
          </a:xfrm>
        </p:spPr>
        <p:txBody>
          <a:bodyPr/>
          <a:lstStyle/>
          <a:p>
            <a:r>
              <a:rPr lang="en-US" altLang="zh-Hans-HK" sz="2400" dirty="0"/>
              <a:t>Waste sorter tells our app user:</a:t>
            </a:r>
          </a:p>
          <a:p>
            <a:r>
              <a:rPr lang="en-US" altLang="zh-Hans-HK" sz="2400" dirty="0"/>
              <a:t>1. which type of the garbage it is?</a:t>
            </a:r>
          </a:p>
          <a:p>
            <a:r>
              <a:rPr lang="en-US" altLang="zh-Hans-HK" sz="2400" dirty="0"/>
              <a:t>2.which bin should the garbage belongs to in each country you travel to?</a:t>
            </a:r>
          </a:p>
          <a:p>
            <a:endParaRPr lang="zh-Hans-HK" altLang="en-US" dirty="0"/>
          </a:p>
        </p:txBody>
      </p:sp>
    </p:spTree>
    <p:extLst>
      <p:ext uri="{BB962C8B-B14F-4D97-AF65-F5344CB8AC3E}">
        <p14:creationId xmlns:p14="http://schemas.microsoft.com/office/powerpoint/2010/main" val="2597188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C2290F0-E45D-41DB-B296-10FEC3519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23">
            <a:extLst>
              <a:ext uri="{FF2B5EF4-FFF2-40B4-BE49-F238E27FC236}">
                <a16:creationId xmlns:a16="http://schemas.microsoft.com/office/drawing/2014/main" id="{42F5B9E6-0E39-45C4-A238-A7F0FA66F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944" cy="6858000"/>
          </a:xfrm>
          <a:custGeom>
            <a:avLst/>
            <a:gdLst>
              <a:gd name="connsiteX0" fmla="*/ 0 w 7552944"/>
              <a:gd name="connsiteY0" fmla="*/ 0 h 6858000"/>
              <a:gd name="connsiteX1" fmla="*/ 1067477 w 7552944"/>
              <a:gd name="connsiteY1" fmla="*/ 0 h 6858000"/>
              <a:gd name="connsiteX2" fmla="*/ 2201779 w 7552944"/>
              <a:gd name="connsiteY2" fmla="*/ 0 h 6858000"/>
              <a:gd name="connsiteX3" fmla="*/ 7552944 w 7552944"/>
              <a:gd name="connsiteY3" fmla="*/ 0 h 6858000"/>
              <a:gd name="connsiteX4" fmla="*/ 7552944 w 7552944"/>
              <a:gd name="connsiteY4" fmla="*/ 1900238 h 6858000"/>
              <a:gd name="connsiteX5" fmla="*/ 7182528 w 7552944"/>
              <a:gd name="connsiteY5" fmla="*/ 2178050 h 6858000"/>
              <a:gd name="connsiteX6" fmla="*/ 7178294 w 7552944"/>
              <a:gd name="connsiteY6" fmla="*/ 2184400 h 6858000"/>
              <a:gd name="connsiteX7" fmla="*/ 7171944 w 7552944"/>
              <a:gd name="connsiteY7" fmla="*/ 2193925 h 6858000"/>
              <a:gd name="connsiteX8" fmla="*/ 7165594 w 7552944"/>
              <a:gd name="connsiteY8" fmla="*/ 2201863 h 6858000"/>
              <a:gd name="connsiteX9" fmla="*/ 7165594 w 7552944"/>
              <a:gd name="connsiteY9" fmla="*/ 2211388 h 6858000"/>
              <a:gd name="connsiteX10" fmla="*/ 7165594 w 7552944"/>
              <a:gd name="connsiteY10" fmla="*/ 2220913 h 6858000"/>
              <a:gd name="connsiteX11" fmla="*/ 7171944 w 7552944"/>
              <a:gd name="connsiteY11" fmla="*/ 2228850 h 6858000"/>
              <a:gd name="connsiteX12" fmla="*/ 7178294 w 7552944"/>
              <a:gd name="connsiteY12" fmla="*/ 2238375 h 6858000"/>
              <a:gd name="connsiteX13" fmla="*/ 7182528 w 7552944"/>
              <a:gd name="connsiteY13" fmla="*/ 2244725 h 6858000"/>
              <a:gd name="connsiteX14" fmla="*/ 7552944 w 7552944"/>
              <a:gd name="connsiteY14" fmla="*/ 2522538 h 6858000"/>
              <a:gd name="connsiteX15" fmla="*/ 7552944 w 7552944"/>
              <a:gd name="connsiteY15" fmla="*/ 6858000 h 6858000"/>
              <a:gd name="connsiteX16" fmla="*/ 2201779 w 7552944"/>
              <a:gd name="connsiteY16" fmla="*/ 6858000 h 6858000"/>
              <a:gd name="connsiteX17" fmla="*/ 1067477 w 7552944"/>
              <a:gd name="connsiteY17" fmla="*/ 6858000 h 6858000"/>
              <a:gd name="connsiteX18" fmla="*/ 0 w 7552944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552944" h="6858000">
                <a:moveTo>
                  <a:pt x="0" y="0"/>
                </a:moveTo>
                <a:lnTo>
                  <a:pt x="1067477" y="0"/>
                </a:lnTo>
                <a:lnTo>
                  <a:pt x="2201779" y="0"/>
                </a:lnTo>
                <a:lnTo>
                  <a:pt x="7552944" y="0"/>
                </a:lnTo>
                <a:lnTo>
                  <a:pt x="7552944" y="1900238"/>
                </a:lnTo>
                <a:lnTo>
                  <a:pt x="7182528" y="2178050"/>
                </a:lnTo>
                <a:lnTo>
                  <a:pt x="7178294" y="2184400"/>
                </a:lnTo>
                <a:lnTo>
                  <a:pt x="7171944" y="2193925"/>
                </a:lnTo>
                <a:lnTo>
                  <a:pt x="7165594" y="2201863"/>
                </a:lnTo>
                <a:lnTo>
                  <a:pt x="7165594" y="2211388"/>
                </a:lnTo>
                <a:lnTo>
                  <a:pt x="7165594" y="2220913"/>
                </a:lnTo>
                <a:lnTo>
                  <a:pt x="7171944" y="2228850"/>
                </a:lnTo>
                <a:lnTo>
                  <a:pt x="7178294" y="2238375"/>
                </a:lnTo>
                <a:lnTo>
                  <a:pt x="7182528" y="2244725"/>
                </a:lnTo>
                <a:lnTo>
                  <a:pt x="7552944" y="2522538"/>
                </a:lnTo>
                <a:lnTo>
                  <a:pt x="7552944" y="6858000"/>
                </a:lnTo>
                <a:lnTo>
                  <a:pt x="2201779" y="6858000"/>
                </a:lnTo>
                <a:lnTo>
                  <a:pt x="106747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990D2EA-13BB-4123-9EFB-589699BB4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6097955" cy="1559412"/>
          </a:xfrm>
        </p:spPr>
        <p:txBody>
          <a:bodyPr>
            <a:normAutofit/>
          </a:bodyPr>
          <a:lstStyle/>
          <a:p>
            <a:r>
              <a:rPr lang="en-US" altLang="zh-Hans-HK" dirty="0"/>
              <a:t>App User Interface</a:t>
            </a:r>
            <a:endParaRPr lang="zh-Hans-HK" alt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D8B545A-CBF0-45B4-83EF-7DFA59036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6075179" cy="3632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Garbage recognition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How to classify the garbage</a:t>
            </a:r>
          </a:p>
        </p:txBody>
      </p:sp>
      <p:sp>
        <p:nvSpPr>
          <p:cNvPr id="20" name="Rounded Rectangle 17">
            <a:extLst>
              <a:ext uri="{FF2B5EF4-FFF2-40B4-BE49-F238E27FC236}">
                <a16:creationId xmlns:a16="http://schemas.microsoft.com/office/drawing/2014/main" id="{B97A76A2-B7F2-4D75-AB9E-71FB74882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内容占位符 4" descr="图片包含 室内, 电脑, 桌子, 书&#10;&#10;描述已自动生成">
            <a:extLst>
              <a:ext uri="{FF2B5EF4-FFF2-40B4-BE49-F238E27FC236}">
                <a16:creationId xmlns:a16="http://schemas.microsoft.com/office/drawing/2014/main" id="{D17337FC-F2EE-49A6-91CB-1430ED448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7329" y="-28203"/>
            <a:ext cx="3525328" cy="684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207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C2290F0-E45D-41DB-B296-10FEC3519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23">
            <a:extLst>
              <a:ext uri="{FF2B5EF4-FFF2-40B4-BE49-F238E27FC236}">
                <a16:creationId xmlns:a16="http://schemas.microsoft.com/office/drawing/2014/main" id="{42F5B9E6-0E39-45C4-A238-A7F0FA66F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944" cy="6858000"/>
          </a:xfrm>
          <a:custGeom>
            <a:avLst/>
            <a:gdLst>
              <a:gd name="connsiteX0" fmla="*/ 0 w 7552944"/>
              <a:gd name="connsiteY0" fmla="*/ 0 h 6858000"/>
              <a:gd name="connsiteX1" fmla="*/ 1067477 w 7552944"/>
              <a:gd name="connsiteY1" fmla="*/ 0 h 6858000"/>
              <a:gd name="connsiteX2" fmla="*/ 2201779 w 7552944"/>
              <a:gd name="connsiteY2" fmla="*/ 0 h 6858000"/>
              <a:gd name="connsiteX3" fmla="*/ 7552944 w 7552944"/>
              <a:gd name="connsiteY3" fmla="*/ 0 h 6858000"/>
              <a:gd name="connsiteX4" fmla="*/ 7552944 w 7552944"/>
              <a:gd name="connsiteY4" fmla="*/ 1900238 h 6858000"/>
              <a:gd name="connsiteX5" fmla="*/ 7182528 w 7552944"/>
              <a:gd name="connsiteY5" fmla="*/ 2178050 h 6858000"/>
              <a:gd name="connsiteX6" fmla="*/ 7178294 w 7552944"/>
              <a:gd name="connsiteY6" fmla="*/ 2184400 h 6858000"/>
              <a:gd name="connsiteX7" fmla="*/ 7171944 w 7552944"/>
              <a:gd name="connsiteY7" fmla="*/ 2193925 h 6858000"/>
              <a:gd name="connsiteX8" fmla="*/ 7165594 w 7552944"/>
              <a:gd name="connsiteY8" fmla="*/ 2201863 h 6858000"/>
              <a:gd name="connsiteX9" fmla="*/ 7165594 w 7552944"/>
              <a:gd name="connsiteY9" fmla="*/ 2211388 h 6858000"/>
              <a:gd name="connsiteX10" fmla="*/ 7165594 w 7552944"/>
              <a:gd name="connsiteY10" fmla="*/ 2220913 h 6858000"/>
              <a:gd name="connsiteX11" fmla="*/ 7171944 w 7552944"/>
              <a:gd name="connsiteY11" fmla="*/ 2228850 h 6858000"/>
              <a:gd name="connsiteX12" fmla="*/ 7178294 w 7552944"/>
              <a:gd name="connsiteY12" fmla="*/ 2238375 h 6858000"/>
              <a:gd name="connsiteX13" fmla="*/ 7182528 w 7552944"/>
              <a:gd name="connsiteY13" fmla="*/ 2244725 h 6858000"/>
              <a:gd name="connsiteX14" fmla="*/ 7552944 w 7552944"/>
              <a:gd name="connsiteY14" fmla="*/ 2522538 h 6858000"/>
              <a:gd name="connsiteX15" fmla="*/ 7552944 w 7552944"/>
              <a:gd name="connsiteY15" fmla="*/ 6858000 h 6858000"/>
              <a:gd name="connsiteX16" fmla="*/ 2201779 w 7552944"/>
              <a:gd name="connsiteY16" fmla="*/ 6858000 h 6858000"/>
              <a:gd name="connsiteX17" fmla="*/ 1067477 w 7552944"/>
              <a:gd name="connsiteY17" fmla="*/ 6858000 h 6858000"/>
              <a:gd name="connsiteX18" fmla="*/ 0 w 7552944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552944" h="6858000">
                <a:moveTo>
                  <a:pt x="0" y="0"/>
                </a:moveTo>
                <a:lnTo>
                  <a:pt x="1067477" y="0"/>
                </a:lnTo>
                <a:lnTo>
                  <a:pt x="2201779" y="0"/>
                </a:lnTo>
                <a:lnTo>
                  <a:pt x="7552944" y="0"/>
                </a:lnTo>
                <a:lnTo>
                  <a:pt x="7552944" y="1900238"/>
                </a:lnTo>
                <a:lnTo>
                  <a:pt x="7182528" y="2178050"/>
                </a:lnTo>
                <a:lnTo>
                  <a:pt x="7178294" y="2184400"/>
                </a:lnTo>
                <a:lnTo>
                  <a:pt x="7171944" y="2193925"/>
                </a:lnTo>
                <a:lnTo>
                  <a:pt x="7165594" y="2201863"/>
                </a:lnTo>
                <a:lnTo>
                  <a:pt x="7165594" y="2211388"/>
                </a:lnTo>
                <a:lnTo>
                  <a:pt x="7165594" y="2220913"/>
                </a:lnTo>
                <a:lnTo>
                  <a:pt x="7171944" y="2228850"/>
                </a:lnTo>
                <a:lnTo>
                  <a:pt x="7178294" y="2238375"/>
                </a:lnTo>
                <a:lnTo>
                  <a:pt x="7182528" y="2244725"/>
                </a:lnTo>
                <a:lnTo>
                  <a:pt x="7552944" y="2522538"/>
                </a:lnTo>
                <a:lnTo>
                  <a:pt x="7552944" y="6858000"/>
                </a:lnTo>
                <a:lnTo>
                  <a:pt x="2201779" y="6858000"/>
                </a:lnTo>
                <a:lnTo>
                  <a:pt x="106747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990D2EA-13BB-4123-9EFB-589699BB4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6097955" cy="1559412"/>
          </a:xfrm>
        </p:spPr>
        <p:txBody>
          <a:bodyPr>
            <a:normAutofit/>
          </a:bodyPr>
          <a:lstStyle/>
          <a:p>
            <a:r>
              <a:rPr lang="en-US" altLang="zh-Hans-HK" dirty="0"/>
              <a:t>Garbage recognition</a:t>
            </a:r>
            <a:endParaRPr lang="zh-Hans-HK" alt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D8B545A-CBF0-45B4-83EF-7DFA59036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6075179" cy="3632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1. The App let you know what type of garbage it is?</a:t>
            </a:r>
          </a:p>
          <a:p>
            <a:r>
              <a:rPr lang="en-US" sz="2400" dirty="0">
                <a:solidFill>
                  <a:srgbClr val="FFFFFF"/>
                </a:solidFill>
              </a:rPr>
              <a:t>2. For example in Germany, you can get 25 cent Euros back in every super market!</a:t>
            </a:r>
          </a:p>
        </p:txBody>
      </p:sp>
      <p:sp>
        <p:nvSpPr>
          <p:cNvPr id="20" name="Rounded Rectangle 17">
            <a:extLst>
              <a:ext uri="{FF2B5EF4-FFF2-40B4-BE49-F238E27FC236}">
                <a16:creationId xmlns:a16="http://schemas.microsoft.com/office/drawing/2014/main" id="{B97A76A2-B7F2-4D75-AB9E-71FB74882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内容占位符 8" descr="手机屏幕的截图&#10;&#10;描述已自动生成">
            <a:extLst>
              <a:ext uri="{FF2B5EF4-FFF2-40B4-BE49-F238E27FC236}">
                <a16:creationId xmlns:a16="http://schemas.microsoft.com/office/drawing/2014/main" id="{6E2C3D80-0F88-4F25-AC96-79FB21300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946" y="0"/>
            <a:ext cx="3406590" cy="6882860"/>
          </a:xfrm>
          <a:prstGeom prst="rect">
            <a:avLst/>
          </a:prstGeom>
        </p:spPr>
      </p:pic>
      <p:pic>
        <p:nvPicPr>
          <p:cNvPr id="10" name="内容占位符 5" descr="图片包含 人, 桌子, 食物, 甜甜圈&#10;&#10;描述已自动生成">
            <a:extLst>
              <a:ext uri="{FF2B5EF4-FFF2-40B4-BE49-F238E27FC236}">
                <a16:creationId xmlns:a16="http://schemas.microsoft.com/office/drawing/2014/main" id="{DFB913FB-5FF7-4217-9987-F5C74A4A5A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156" y="1660075"/>
            <a:ext cx="2968933" cy="345056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01477C8-F949-47BD-AF80-AE7E48DBC730}"/>
              </a:ext>
            </a:extLst>
          </p:cNvPr>
          <p:cNvSpPr/>
          <p:nvPr/>
        </p:nvSpPr>
        <p:spPr>
          <a:xfrm>
            <a:off x="8439156" y="2104846"/>
            <a:ext cx="3014212" cy="609599"/>
          </a:xfrm>
          <a:prstGeom prst="rect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-HK" altLang="en-US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60DFE920-498D-4409-8708-E5D01AFCC138}"/>
              </a:ext>
            </a:extLst>
          </p:cNvPr>
          <p:cNvCxnSpPr/>
          <p:nvPr/>
        </p:nvCxnSpPr>
        <p:spPr>
          <a:xfrm flipH="1">
            <a:off x="6441057" y="2714445"/>
            <a:ext cx="2317630" cy="1472242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形 6" descr="硬币">
            <a:extLst>
              <a:ext uri="{FF2B5EF4-FFF2-40B4-BE49-F238E27FC236}">
                <a16:creationId xmlns:a16="http://schemas.microsoft.com/office/drawing/2014/main" id="{57FD8002-968F-43B3-84E2-98E4F3790E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4683" y="5264091"/>
            <a:ext cx="1279585" cy="1279585"/>
          </a:xfrm>
          <a:prstGeom prst="rect">
            <a:avLst/>
          </a:prstGeom>
        </p:spPr>
      </p:pic>
      <p:pic>
        <p:nvPicPr>
          <p:cNvPr id="12" name="图形 11" descr="欧元">
            <a:extLst>
              <a:ext uri="{FF2B5EF4-FFF2-40B4-BE49-F238E27FC236}">
                <a16:creationId xmlns:a16="http://schemas.microsoft.com/office/drawing/2014/main" id="{203ED675-A800-43BF-AECB-D427206B60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78808" y="538003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19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C2290F0-E45D-41DB-B296-10FEC3519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23">
            <a:extLst>
              <a:ext uri="{FF2B5EF4-FFF2-40B4-BE49-F238E27FC236}">
                <a16:creationId xmlns:a16="http://schemas.microsoft.com/office/drawing/2014/main" id="{42F5B9E6-0E39-45C4-A238-A7F0FA66F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944" cy="6858000"/>
          </a:xfrm>
          <a:custGeom>
            <a:avLst/>
            <a:gdLst>
              <a:gd name="connsiteX0" fmla="*/ 0 w 7552944"/>
              <a:gd name="connsiteY0" fmla="*/ 0 h 6858000"/>
              <a:gd name="connsiteX1" fmla="*/ 1067477 w 7552944"/>
              <a:gd name="connsiteY1" fmla="*/ 0 h 6858000"/>
              <a:gd name="connsiteX2" fmla="*/ 2201779 w 7552944"/>
              <a:gd name="connsiteY2" fmla="*/ 0 h 6858000"/>
              <a:gd name="connsiteX3" fmla="*/ 7552944 w 7552944"/>
              <a:gd name="connsiteY3" fmla="*/ 0 h 6858000"/>
              <a:gd name="connsiteX4" fmla="*/ 7552944 w 7552944"/>
              <a:gd name="connsiteY4" fmla="*/ 1900238 h 6858000"/>
              <a:gd name="connsiteX5" fmla="*/ 7182528 w 7552944"/>
              <a:gd name="connsiteY5" fmla="*/ 2178050 h 6858000"/>
              <a:gd name="connsiteX6" fmla="*/ 7178294 w 7552944"/>
              <a:gd name="connsiteY6" fmla="*/ 2184400 h 6858000"/>
              <a:gd name="connsiteX7" fmla="*/ 7171944 w 7552944"/>
              <a:gd name="connsiteY7" fmla="*/ 2193925 h 6858000"/>
              <a:gd name="connsiteX8" fmla="*/ 7165594 w 7552944"/>
              <a:gd name="connsiteY8" fmla="*/ 2201863 h 6858000"/>
              <a:gd name="connsiteX9" fmla="*/ 7165594 w 7552944"/>
              <a:gd name="connsiteY9" fmla="*/ 2211388 h 6858000"/>
              <a:gd name="connsiteX10" fmla="*/ 7165594 w 7552944"/>
              <a:gd name="connsiteY10" fmla="*/ 2220913 h 6858000"/>
              <a:gd name="connsiteX11" fmla="*/ 7171944 w 7552944"/>
              <a:gd name="connsiteY11" fmla="*/ 2228850 h 6858000"/>
              <a:gd name="connsiteX12" fmla="*/ 7178294 w 7552944"/>
              <a:gd name="connsiteY12" fmla="*/ 2238375 h 6858000"/>
              <a:gd name="connsiteX13" fmla="*/ 7182528 w 7552944"/>
              <a:gd name="connsiteY13" fmla="*/ 2244725 h 6858000"/>
              <a:gd name="connsiteX14" fmla="*/ 7552944 w 7552944"/>
              <a:gd name="connsiteY14" fmla="*/ 2522538 h 6858000"/>
              <a:gd name="connsiteX15" fmla="*/ 7552944 w 7552944"/>
              <a:gd name="connsiteY15" fmla="*/ 6858000 h 6858000"/>
              <a:gd name="connsiteX16" fmla="*/ 2201779 w 7552944"/>
              <a:gd name="connsiteY16" fmla="*/ 6858000 h 6858000"/>
              <a:gd name="connsiteX17" fmla="*/ 1067477 w 7552944"/>
              <a:gd name="connsiteY17" fmla="*/ 6858000 h 6858000"/>
              <a:gd name="connsiteX18" fmla="*/ 0 w 7552944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552944" h="6858000">
                <a:moveTo>
                  <a:pt x="0" y="0"/>
                </a:moveTo>
                <a:lnTo>
                  <a:pt x="1067477" y="0"/>
                </a:lnTo>
                <a:lnTo>
                  <a:pt x="2201779" y="0"/>
                </a:lnTo>
                <a:lnTo>
                  <a:pt x="7552944" y="0"/>
                </a:lnTo>
                <a:lnTo>
                  <a:pt x="7552944" y="1900238"/>
                </a:lnTo>
                <a:lnTo>
                  <a:pt x="7182528" y="2178050"/>
                </a:lnTo>
                <a:lnTo>
                  <a:pt x="7178294" y="2184400"/>
                </a:lnTo>
                <a:lnTo>
                  <a:pt x="7171944" y="2193925"/>
                </a:lnTo>
                <a:lnTo>
                  <a:pt x="7165594" y="2201863"/>
                </a:lnTo>
                <a:lnTo>
                  <a:pt x="7165594" y="2211388"/>
                </a:lnTo>
                <a:lnTo>
                  <a:pt x="7165594" y="2220913"/>
                </a:lnTo>
                <a:lnTo>
                  <a:pt x="7171944" y="2228850"/>
                </a:lnTo>
                <a:lnTo>
                  <a:pt x="7178294" y="2238375"/>
                </a:lnTo>
                <a:lnTo>
                  <a:pt x="7182528" y="2244725"/>
                </a:lnTo>
                <a:lnTo>
                  <a:pt x="7552944" y="2522538"/>
                </a:lnTo>
                <a:lnTo>
                  <a:pt x="7552944" y="6858000"/>
                </a:lnTo>
                <a:lnTo>
                  <a:pt x="2201779" y="6858000"/>
                </a:lnTo>
                <a:lnTo>
                  <a:pt x="106747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990D2EA-13BB-4123-9EFB-589699BB4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6097955" cy="1559412"/>
          </a:xfrm>
        </p:spPr>
        <p:txBody>
          <a:bodyPr>
            <a:normAutofit/>
          </a:bodyPr>
          <a:lstStyle/>
          <a:p>
            <a:r>
              <a:rPr lang="en-US" altLang="zh-Hans-HK" dirty="0">
                <a:solidFill>
                  <a:srgbClr val="FFFFFF"/>
                </a:solidFill>
              </a:rPr>
              <a:t>How to classify the garbage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D8B545A-CBF0-45B4-83EF-7DFA59036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6075179" cy="3632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The App will detect your location, and tell you the specific recycle rules in each country!</a:t>
            </a:r>
          </a:p>
        </p:txBody>
      </p:sp>
      <p:sp>
        <p:nvSpPr>
          <p:cNvPr id="20" name="Rounded Rectangle 17">
            <a:extLst>
              <a:ext uri="{FF2B5EF4-FFF2-40B4-BE49-F238E27FC236}">
                <a16:creationId xmlns:a16="http://schemas.microsoft.com/office/drawing/2014/main" id="{B97A76A2-B7F2-4D75-AB9E-71FB74882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图片 13" descr="图片包含 冰箱, 游戏机, 卡车, 电脑&#10;&#10;描述已自动生成">
            <a:extLst>
              <a:ext uri="{FF2B5EF4-FFF2-40B4-BE49-F238E27FC236}">
                <a16:creationId xmlns:a16="http://schemas.microsoft.com/office/drawing/2014/main" id="{67A85DE8-3C60-4C6E-B0EE-DF244F6C17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746" y="-1"/>
            <a:ext cx="3440412" cy="689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09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90D2EA-13BB-4123-9EFB-589699BB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-HK" dirty="0"/>
              <a:t>Application</a:t>
            </a:r>
            <a:endParaRPr lang="zh-Hans-HK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FB602A-21C9-4E94-880A-485CCB7F2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ans-HK" sz="2400" dirty="0"/>
              <a:t>Teachable Machine</a:t>
            </a:r>
          </a:p>
          <a:p>
            <a:r>
              <a:rPr lang="en-US" altLang="zh-Hans-HK" sz="2400" dirty="0" err="1"/>
              <a:t>mockplus</a:t>
            </a:r>
            <a:endParaRPr lang="en-US" altLang="zh-Hans-HK" sz="2400" dirty="0"/>
          </a:p>
          <a:p>
            <a:endParaRPr lang="zh-Hans-HK" altLang="en-US" dirty="0"/>
          </a:p>
        </p:txBody>
      </p:sp>
    </p:spTree>
    <p:extLst>
      <p:ext uri="{BB962C8B-B14F-4D97-AF65-F5344CB8AC3E}">
        <p14:creationId xmlns:p14="http://schemas.microsoft.com/office/powerpoint/2010/main" val="40824130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引用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256</Words>
  <Application>Microsoft Office PowerPoint</Application>
  <PresentationFormat>宽屏</PresentationFormat>
  <Paragraphs>33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3" baseType="lpstr">
      <vt:lpstr>Century Gothic</vt:lpstr>
      <vt:lpstr>Wingdings 2</vt:lpstr>
      <vt:lpstr>引用</vt:lpstr>
      <vt:lpstr>Waste Sorter</vt:lpstr>
      <vt:lpstr>Pain point</vt:lpstr>
      <vt:lpstr>Different recycle system in the world</vt:lpstr>
      <vt:lpstr>Different recycle system in the world</vt:lpstr>
      <vt:lpstr>Solution</vt:lpstr>
      <vt:lpstr>App User Interface</vt:lpstr>
      <vt:lpstr>Garbage recognition</vt:lpstr>
      <vt:lpstr>How to classify the garbage</vt:lpstr>
      <vt:lpstr>Application</vt:lpstr>
      <vt:lpstr> 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伟凡</dc:creator>
  <cp:lastModifiedBy>张 伟凡</cp:lastModifiedBy>
  <cp:revision>5</cp:revision>
  <dcterms:created xsi:type="dcterms:W3CDTF">2019-12-08T09:15:53Z</dcterms:created>
  <dcterms:modified xsi:type="dcterms:W3CDTF">2019-12-08T13:35:53Z</dcterms:modified>
</cp:coreProperties>
</file>